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9" r:id="rId3"/>
    <p:sldId id="260" r:id="rId4"/>
    <p:sldId id="261" r:id="rId5"/>
    <p:sldId id="262" r:id="rId6"/>
    <p:sldId id="263" r:id="rId7"/>
    <p:sldId id="264" r:id="rId8"/>
    <p:sldId id="265" r:id="rId9"/>
    <p:sldId id="266" r:id="rId10"/>
    <p:sldId id="267" r:id="rId11"/>
    <p:sldId id="268" r:id="rId12"/>
    <p:sldId id="270" r:id="rId13"/>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42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AR"/>
          </a:p>
        </p:txBody>
      </p:sp>
      <p:sp>
        <p:nvSpPr>
          <p:cNvPr id="4" name="3 Marcador de fecha"/>
          <p:cNvSpPr>
            <a:spLocks noGrp="1"/>
          </p:cNvSpPr>
          <p:nvPr>
            <p:ph type="dt" sz="half" idx="10"/>
          </p:nvPr>
        </p:nvSpPr>
        <p:spPr/>
        <p:txBody>
          <a:bodyPr/>
          <a:lstStyle/>
          <a:p>
            <a:fld id="{BBF1A85D-5558-4BB4-B9DF-F34AC4EB156E}" type="datetimeFigureOut">
              <a:rPr lang="es-AR" smtClean="0"/>
              <a:t>11/07/2022</a:t>
            </a:fld>
            <a:endParaRPr lang="es-AR" dirty="0"/>
          </a:p>
        </p:txBody>
      </p:sp>
      <p:sp>
        <p:nvSpPr>
          <p:cNvPr id="5" name="4 Marcador de pie de página"/>
          <p:cNvSpPr>
            <a:spLocks noGrp="1"/>
          </p:cNvSpPr>
          <p:nvPr>
            <p:ph type="ftr" sz="quarter" idx="11"/>
          </p:nvPr>
        </p:nvSpPr>
        <p:spPr/>
        <p:txBody>
          <a:bodyPr/>
          <a:lstStyle/>
          <a:p>
            <a:endParaRPr lang="es-AR" dirty="0"/>
          </a:p>
        </p:txBody>
      </p:sp>
      <p:sp>
        <p:nvSpPr>
          <p:cNvPr id="6" name="5 Marcador de número de diapositiva"/>
          <p:cNvSpPr>
            <a:spLocks noGrp="1"/>
          </p:cNvSpPr>
          <p:nvPr>
            <p:ph type="sldNum" sz="quarter" idx="12"/>
          </p:nvPr>
        </p:nvSpPr>
        <p:spPr/>
        <p:txBody>
          <a:bodyPr/>
          <a:lstStyle/>
          <a:p>
            <a:fld id="{B54C5F1A-92FB-4724-951F-291C7D5CA936}" type="slidenum">
              <a:rPr lang="es-AR" smtClean="0"/>
              <a:t>‹Nº›</a:t>
            </a:fld>
            <a:endParaRPr lang="es-AR" dirty="0"/>
          </a:p>
        </p:txBody>
      </p:sp>
    </p:spTree>
    <p:extLst>
      <p:ext uri="{BB962C8B-B14F-4D97-AF65-F5344CB8AC3E}">
        <p14:creationId xmlns:p14="http://schemas.microsoft.com/office/powerpoint/2010/main" val="2651525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BBF1A85D-5558-4BB4-B9DF-F34AC4EB156E}" type="datetimeFigureOut">
              <a:rPr lang="es-AR" smtClean="0"/>
              <a:t>11/07/2022</a:t>
            </a:fld>
            <a:endParaRPr lang="es-AR" dirty="0"/>
          </a:p>
        </p:txBody>
      </p:sp>
      <p:sp>
        <p:nvSpPr>
          <p:cNvPr id="5" name="4 Marcador de pie de página"/>
          <p:cNvSpPr>
            <a:spLocks noGrp="1"/>
          </p:cNvSpPr>
          <p:nvPr>
            <p:ph type="ftr" sz="quarter" idx="11"/>
          </p:nvPr>
        </p:nvSpPr>
        <p:spPr/>
        <p:txBody>
          <a:bodyPr/>
          <a:lstStyle/>
          <a:p>
            <a:endParaRPr lang="es-AR" dirty="0"/>
          </a:p>
        </p:txBody>
      </p:sp>
      <p:sp>
        <p:nvSpPr>
          <p:cNvPr id="6" name="5 Marcador de número de diapositiva"/>
          <p:cNvSpPr>
            <a:spLocks noGrp="1"/>
          </p:cNvSpPr>
          <p:nvPr>
            <p:ph type="sldNum" sz="quarter" idx="12"/>
          </p:nvPr>
        </p:nvSpPr>
        <p:spPr/>
        <p:txBody>
          <a:bodyPr/>
          <a:lstStyle/>
          <a:p>
            <a:fld id="{B54C5F1A-92FB-4724-951F-291C7D5CA936}" type="slidenum">
              <a:rPr lang="es-AR" smtClean="0"/>
              <a:t>‹Nº›</a:t>
            </a:fld>
            <a:endParaRPr lang="es-AR" dirty="0"/>
          </a:p>
        </p:txBody>
      </p:sp>
    </p:spTree>
    <p:extLst>
      <p:ext uri="{BB962C8B-B14F-4D97-AF65-F5344CB8AC3E}">
        <p14:creationId xmlns:p14="http://schemas.microsoft.com/office/powerpoint/2010/main" val="2957202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BBF1A85D-5558-4BB4-B9DF-F34AC4EB156E}" type="datetimeFigureOut">
              <a:rPr lang="es-AR" smtClean="0"/>
              <a:t>11/07/2022</a:t>
            </a:fld>
            <a:endParaRPr lang="es-AR" dirty="0"/>
          </a:p>
        </p:txBody>
      </p:sp>
      <p:sp>
        <p:nvSpPr>
          <p:cNvPr id="5" name="4 Marcador de pie de página"/>
          <p:cNvSpPr>
            <a:spLocks noGrp="1"/>
          </p:cNvSpPr>
          <p:nvPr>
            <p:ph type="ftr" sz="quarter" idx="11"/>
          </p:nvPr>
        </p:nvSpPr>
        <p:spPr/>
        <p:txBody>
          <a:bodyPr/>
          <a:lstStyle/>
          <a:p>
            <a:endParaRPr lang="es-AR" dirty="0"/>
          </a:p>
        </p:txBody>
      </p:sp>
      <p:sp>
        <p:nvSpPr>
          <p:cNvPr id="6" name="5 Marcador de número de diapositiva"/>
          <p:cNvSpPr>
            <a:spLocks noGrp="1"/>
          </p:cNvSpPr>
          <p:nvPr>
            <p:ph type="sldNum" sz="quarter" idx="12"/>
          </p:nvPr>
        </p:nvSpPr>
        <p:spPr/>
        <p:txBody>
          <a:bodyPr/>
          <a:lstStyle/>
          <a:p>
            <a:fld id="{B54C5F1A-92FB-4724-951F-291C7D5CA936}" type="slidenum">
              <a:rPr lang="es-AR" smtClean="0"/>
              <a:t>‹Nº›</a:t>
            </a:fld>
            <a:endParaRPr lang="es-AR" dirty="0"/>
          </a:p>
        </p:txBody>
      </p:sp>
    </p:spTree>
    <p:extLst>
      <p:ext uri="{BB962C8B-B14F-4D97-AF65-F5344CB8AC3E}">
        <p14:creationId xmlns:p14="http://schemas.microsoft.com/office/powerpoint/2010/main" val="1250139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BBF1A85D-5558-4BB4-B9DF-F34AC4EB156E}" type="datetimeFigureOut">
              <a:rPr lang="es-AR" smtClean="0"/>
              <a:t>11/07/2022</a:t>
            </a:fld>
            <a:endParaRPr lang="es-AR" dirty="0"/>
          </a:p>
        </p:txBody>
      </p:sp>
      <p:sp>
        <p:nvSpPr>
          <p:cNvPr id="5" name="4 Marcador de pie de página"/>
          <p:cNvSpPr>
            <a:spLocks noGrp="1"/>
          </p:cNvSpPr>
          <p:nvPr>
            <p:ph type="ftr" sz="quarter" idx="11"/>
          </p:nvPr>
        </p:nvSpPr>
        <p:spPr/>
        <p:txBody>
          <a:bodyPr/>
          <a:lstStyle/>
          <a:p>
            <a:endParaRPr lang="es-AR" dirty="0"/>
          </a:p>
        </p:txBody>
      </p:sp>
      <p:sp>
        <p:nvSpPr>
          <p:cNvPr id="6" name="5 Marcador de número de diapositiva"/>
          <p:cNvSpPr>
            <a:spLocks noGrp="1"/>
          </p:cNvSpPr>
          <p:nvPr>
            <p:ph type="sldNum" sz="quarter" idx="12"/>
          </p:nvPr>
        </p:nvSpPr>
        <p:spPr/>
        <p:txBody>
          <a:bodyPr/>
          <a:lstStyle/>
          <a:p>
            <a:fld id="{B54C5F1A-92FB-4724-951F-291C7D5CA936}" type="slidenum">
              <a:rPr lang="es-AR" smtClean="0"/>
              <a:t>‹Nº›</a:t>
            </a:fld>
            <a:endParaRPr lang="es-AR" dirty="0"/>
          </a:p>
        </p:txBody>
      </p:sp>
    </p:spTree>
    <p:extLst>
      <p:ext uri="{BB962C8B-B14F-4D97-AF65-F5344CB8AC3E}">
        <p14:creationId xmlns:p14="http://schemas.microsoft.com/office/powerpoint/2010/main" val="3555135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BF1A85D-5558-4BB4-B9DF-F34AC4EB156E}" type="datetimeFigureOut">
              <a:rPr lang="es-AR" smtClean="0"/>
              <a:t>11/07/2022</a:t>
            </a:fld>
            <a:endParaRPr lang="es-AR" dirty="0"/>
          </a:p>
        </p:txBody>
      </p:sp>
      <p:sp>
        <p:nvSpPr>
          <p:cNvPr id="5" name="4 Marcador de pie de página"/>
          <p:cNvSpPr>
            <a:spLocks noGrp="1"/>
          </p:cNvSpPr>
          <p:nvPr>
            <p:ph type="ftr" sz="quarter" idx="11"/>
          </p:nvPr>
        </p:nvSpPr>
        <p:spPr/>
        <p:txBody>
          <a:bodyPr/>
          <a:lstStyle/>
          <a:p>
            <a:endParaRPr lang="es-AR" dirty="0"/>
          </a:p>
        </p:txBody>
      </p:sp>
      <p:sp>
        <p:nvSpPr>
          <p:cNvPr id="6" name="5 Marcador de número de diapositiva"/>
          <p:cNvSpPr>
            <a:spLocks noGrp="1"/>
          </p:cNvSpPr>
          <p:nvPr>
            <p:ph type="sldNum" sz="quarter" idx="12"/>
          </p:nvPr>
        </p:nvSpPr>
        <p:spPr/>
        <p:txBody>
          <a:bodyPr/>
          <a:lstStyle/>
          <a:p>
            <a:fld id="{B54C5F1A-92FB-4724-951F-291C7D5CA936}" type="slidenum">
              <a:rPr lang="es-AR" smtClean="0"/>
              <a:t>‹Nº›</a:t>
            </a:fld>
            <a:endParaRPr lang="es-AR" dirty="0"/>
          </a:p>
        </p:txBody>
      </p:sp>
    </p:spTree>
    <p:extLst>
      <p:ext uri="{BB962C8B-B14F-4D97-AF65-F5344CB8AC3E}">
        <p14:creationId xmlns:p14="http://schemas.microsoft.com/office/powerpoint/2010/main" val="1523876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fecha"/>
          <p:cNvSpPr>
            <a:spLocks noGrp="1"/>
          </p:cNvSpPr>
          <p:nvPr>
            <p:ph type="dt" sz="half" idx="10"/>
          </p:nvPr>
        </p:nvSpPr>
        <p:spPr/>
        <p:txBody>
          <a:bodyPr/>
          <a:lstStyle/>
          <a:p>
            <a:fld id="{BBF1A85D-5558-4BB4-B9DF-F34AC4EB156E}" type="datetimeFigureOut">
              <a:rPr lang="es-AR" smtClean="0"/>
              <a:t>11/07/2022</a:t>
            </a:fld>
            <a:endParaRPr lang="es-AR" dirty="0"/>
          </a:p>
        </p:txBody>
      </p:sp>
      <p:sp>
        <p:nvSpPr>
          <p:cNvPr id="6" name="5 Marcador de pie de página"/>
          <p:cNvSpPr>
            <a:spLocks noGrp="1"/>
          </p:cNvSpPr>
          <p:nvPr>
            <p:ph type="ftr" sz="quarter" idx="11"/>
          </p:nvPr>
        </p:nvSpPr>
        <p:spPr/>
        <p:txBody>
          <a:bodyPr/>
          <a:lstStyle/>
          <a:p>
            <a:endParaRPr lang="es-AR" dirty="0"/>
          </a:p>
        </p:txBody>
      </p:sp>
      <p:sp>
        <p:nvSpPr>
          <p:cNvPr id="7" name="6 Marcador de número de diapositiva"/>
          <p:cNvSpPr>
            <a:spLocks noGrp="1"/>
          </p:cNvSpPr>
          <p:nvPr>
            <p:ph type="sldNum" sz="quarter" idx="12"/>
          </p:nvPr>
        </p:nvSpPr>
        <p:spPr/>
        <p:txBody>
          <a:bodyPr/>
          <a:lstStyle/>
          <a:p>
            <a:fld id="{B54C5F1A-92FB-4724-951F-291C7D5CA936}" type="slidenum">
              <a:rPr lang="es-AR" smtClean="0"/>
              <a:t>‹Nº›</a:t>
            </a:fld>
            <a:endParaRPr lang="es-AR" dirty="0"/>
          </a:p>
        </p:txBody>
      </p:sp>
    </p:spTree>
    <p:extLst>
      <p:ext uri="{BB962C8B-B14F-4D97-AF65-F5344CB8AC3E}">
        <p14:creationId xmlns:p14="http://schemas.microsoft.com/office/powerpoint/2010/main" val="4035371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6 Marcador de fecha"/>
          <p:cNvSpPr>
            <a:spLocks noGrp="1"/>
          </p:cNvSpPr>
          <p:nvPr>
            <p:ph type="dt" sz="half" idx="10"/>
          </p:nvPr>
        </p:nvSpPr>
        <p:spPr/>
        <p:txBody>
          <a:bodyPr/>
          <a:lstStyle/>
          <a:p>
            <a:fld id="{BBF1A85D-5558-4BB4-B9DF-F34AC4EB156E}" type="datetimeFigureOut">
              <a:rPr lang="es-AR" smtClean="0"/>
              <a:t>11/07/2022</a:t>
            </a:fld>
            <a:endParaRPr lang="es-AR" dirty="0"/>
          </a:p>
        </p:txBody>
      </p:sp>
      <p:sp>
        <p:nvSpPr>
          <p:cNvPr id="8" name="7 Marcador de pie de página"/>
          <p:cNvSpPr>
            <a:spLocks noGrp="1"/>
          </p:cNvSpPr>
          <p:nvPr>
            <p:ph type="ftr" sz="quarter" idx="11"/>
          </p:nvPr>
        </p:nvSpPr>
        <p:spPr/>
        <p:txBody>
          <a:bodyPr/>
          <a:lstStyle/>
          <a:p>
            <a:endParaRPr lang="es-AR" dirty="0"/>
          </a:p>
        </p:txBody>
      </p:sp>
      <p:sp>
        <p:nvSpPr>
          <p:cNvPr id="9" name="8 Marcador de número de diapositiva"/>
          <p:cNvSpPr>
            <a:spLocks noGrp="1"/>
          </p:cNvSpPr>
          <p:nvPr>
            <p:ph type="sldNum" sz="quarter" idx="12"/>
          </p:nvPr>
        </p:nvSpPr>
        <p:spPr/>
        <p:txBody>
          <a:bodyPr/>
          <a:lstStyle/>
          <a:p>
            <a:fld id="{B54C5F1A-92FB-4724-951F-291C7D5CA936}" type="slidenum">
              <a:rPr lang="es-AR" smtClean="0"/>
              <a:t>‹Nº›</a:t>
            </a:fld>
            <a:endParaRPr lang="es-AR" dirty="0"/>
          </a:p>
        </p:txBody>
      </p:sp>
    </p:spTree>
    <p:extLst>
      <p:ext uri="{BB962C8B-B14F-4D97-AF65-F5344CB8AC3E}">
        <p14:creationId xmlns:p14="http://schemas.microsoft.com/office/powerpoint/2010/main" val="4223756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fecha"/>
          <p:cNvSpPr>
            <a:spLocks noGrp="1"/>
          </p:cNvSpPr>
          <p:nvPr>
            <p:ph type="dt" sz="half" idx="10"/>
          </p:nvPr>
        </p:nvSpPr>
        <p:spPr/>
        <p:txBody>
          <a:bodyPr/>
          <a:lstStyle/>
          <a:p>
            <a:fld id="{BBF1A85D-5558-4BB4-B9DF-F34AC4EB156E}" type="datetimeFigureOut">
              <a:rPr lang="es-AR" smtClean="0"/>
              <a:t>11/07/2022</a:t>
            </a:fld>
            <a:endParaRPr lang="es-AR" dirty="0"/>
          </a:p>
        </p:txBody>
      </p:sp>
      <p:sp>
        <p:nvSpPr>
          <p:cNvPr id="4" name="3 Marcador de pie de página"/>
          <p:cNvSpPr>
            <a:spLocks noGrp="1"/>
          </p:cNvSpPr>
          <p:nvPr>
            <p:ph type="ftr" sz="quarter" idx="11"/>
          </p:nvPr>
        </p:nvSpPr>
        <p:spPr/>
        <p:txBody>
          <a:bodyPr/>
          <a:lstStyle/>
          <a:p>
            <a:endParaRPr lang="es-AR" dirty="0"/>
          </a:p>
        </p:txBody>
      </p:sp>
      <p:sp>
        <p:nvSpPr>
          <p:cNvPr id="5" name="4 Marcador de número de diapositiva"/>
          <p:cNvSpPr>
            <a:spLocks noGrp="1"/>
          </p:cNvSpPr>
          <p:nvPr>
            <p:ph type="sldNum" sz="quarter" idx="12"/>
          </p:nvPr>
        </p:nvSpPr>
        <p:spPr/>
        <p:txBody>
          <a:bodyPr/>
          <a:lstStyle/>
          <a:p>
            <a:fld id="{B54C5F1A-92FB-4724-951F-291C7D5CA936}" type="slidenum">
              <a:rPr lang="es-AR" smtClean="0"/>
              <a:t>‹Nº›</a:t>
            </a:fld>
            <a:endParaRPr lang="es-AR" dirty="0"/>
          </a:p>
        </p:txBody>
      </p:sp>
    </p:spTree>
    <p:extLst>
      <p:ext uri="{BB962C8B-B14F-4D97-AF65-F5344CB8AC3E}">
        <p14:creationId xmlns:p14="http://schemas.microsoft.com/office/powerpoint/2010/main" val="1261959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BF1A85D-5558-4BB4-B9DF-F34AC4EB156E}" type="datetimeFigureOut">
              <a:rPr lang="es-AR" smtClean="0"/>
              <a:t>11/07/2022</a:t>
            </a:fld>
            <a:endParaRPr lang="es-AR" dirty="0"/>
          </a:p>
        </p:txBody>
      </p:sp>
      <p:sp>
        <p:nvSpPr>
          <p:cNvPr id="3" name="2 Marcador de pie de página"/>
          <p:cNvSpPr>
            <a:spLocks noGrp="1"/>
          </p:cNvSpPr>
          <p:nvPr>
            <p:ph type="ftr" sz="quarter" idx="11"/>
          </p:nvPr>
        </p:nvSpPr>
        <p:spPr/>
        <p:txBody>
          <a:bodyPr/>
          <a:lstStyle/>
          <a:p>
            <a:endParaRPr lang="es-AR" dirty="0"/>
          </a:p>
        </p:txBody>
      </p:sp>
      <p:sp>
        <p:nvSpPr>
          <p:cNvPr id="4" name="3 Marcador de número de diapositiva"/>
          <p:cNvSpPr>
            <a:spLocks noGrp="1"/>
          </p:cNvSpPr>
          <p:nvPr>
            <p:ph type="sldNum" sz="quarter" idx="12"/>
          </p:nvPr>
        </p:nvSpPr>
        <p:spPr/>
        <p:txBody>
          <a:bodyPr/>
          <a:lstStyle/>
          <a:p>
            <a:fld id="{B54C5F1A-92FB-4724-951F-291C7D5CA936}" type="slidenum">
              <a:rPr lang="es-AR" smtClean="0"/>
              <a:t>‹Nº›</a:t>
            </a:fld>
            <a:endParaRPr lang="es-AR" dirty="0"/>
          </a:p>
        </p:txBody>
      </p:sp>
    </p:spTree>
    <p:extLst>
      <p:ext uri="{BB962C8B-B14F-4D97-AF65-F5344CB8AC3E}">
        <p14:creationId xmlns:p14="http://schemas.microsoft.com/office/powerpoint/2010/main" val="2756944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BF1A85D-5558-4BB4-B9DF-F34AC4EB156E}" type="datetimeFigureOut">
              <a:rPr lang="es-AR" smtClean="0"/>
              <a:t>11/07/2022</a:t>
            </a:fld>
            <a:endParaRPr lang="es-AR" dirty="0"/>
          </a:p>
        </p:txBody>
      </p:sp>
      <p:sp>
        <p:nvSpPr>
          <p:cNvPr id="6" name="5 Marcador de pie de página"/>
          <p:cNvSpPr>
            <a:spLocks noGrp="1"/>
          </p:cNvSpPr>
          <p:nvPr>
            <p:ph type="ftr" sz="quarter" idx="11"/>
          </p:nvPr>
        </p:nvSpPr>
        <p:spPr/>
        <p:txBody>
          <a:bodyPr/>
          <a:lstStyle/>
          <a:p>
            <a:endParaRPr lang="es-AR" dirty="0"/>
          </a:p>
        </p:txBody>
      </p:sp>
      <p:sp>
        <p:nvSpPr>
          <p:cNvPr id="7" name="6 Marcador de número de diapositiva"/>
          <p:cNvSpPr>
            <a:spLocks noGrp="1"/>
          </p:cNvSpPr>
          <p:nvPr>
            <p:ph type="sldNum" sz="quarter" idx="12"/>
          </p:nvPr>
        </p:nvSpPr>
        <p:spPr/>
        <p:txBody>
          <a:bodyPr/>
          <a:lstStyle/>
          <a:p>
            <a:fld id="{B54C5F1A-92FB-4724-951F-291C7D5CA936}" type="slidenum">
              <a:rPr lang="es-AR" smtClean="0"/>
              <a:t>‹Nº›</a:t>
            </a:fld>
            <a:endParaRPr lang="es-AR" dirty="0"/>
          </a:p>
        </p:txBody>
      </p:sp>
    </p:spTree>
    <p:extLst>
      <p:ext uri="{BB962C8B-B14F-4D97-AF65-F5344CB8AC3E}">
        <p14:creationId xmlns:p14="http://schemas.microsoft.com/office/powerpoint/2010/main" val="1223745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BF1A85D-5558-4BB4-B9DF-F34AC4EB156E}" type="datetimeFigureOut">
              <a:rPr lang="es-AR" smtClean="0"/>
              <a:t>11/07/2022</a:t>
            </a:fld>
            <a:endParaRPr lang="es-AR" dirty="0"/>
          </a:p>
        </p:txBody>
      </p:sp>
      <p:sp>
        <p:nvSpPr>
          <p:cNvPr id="6" name="5 Marcador de pie de página"/>
          <p:cNvSpPr>
            <a:spLocks noGrp="1"/>
          </p:cNvSpPr>
          <p:nvPr>
            <p:ph type="ftr" sz="quarter" idx="11"/>
          </p:nvPr>
        </p:nvSpPr>
        <p:spPr/>
        <p:txBody>
          <a:bodyPr/>
          <a:lstStyle/>
          <a:p>
            <a:endParaRPr lang="es-AR" dirty="0"/>
          </a:p>
        </p:txBody>
      </p:sp>
      <p:sp>
        <p:nvSpPr>
          <p:cNvPr id="7" name="6 Marcador de número de diapositiva"/>
          <p:cNvSpPr>
            <a:spLocks noGrp="1"/>
          </p:cNvSpPr>
          <p:nvPr>
            <p:ph type="sldNum" sz="quarter" idx="12"/>
          </p:nvPr>
        </p:nvSpPr>
        <p:spPr/>
        <p:txBody>
          <a:bodyPr/>
          <a:lstStyle/>
          <a:p>
            <a:fld id="{B54C5F1A-92FB-4724-951F-291C7D5CA936}" type="slidenum">
              <a:rPr lang="es-AR" smtClean="0"/>
              <a:t>‹Nº›</a:t>
            </a:fld>
            <a:endParaRPr lang="es-AR" dirty="0"/>
          </a:p>
        </p:txBody>
      </p:sp>
    </p:spTree>
    <p:extLst>
      <p:ext uri="{BB962C8B-B14F-4D97-AF65-F5344CB8AC3E}">
        <p14:creationId xmlns:p14="http://schemas.microsoft.com/office/powerpoint/2010/main" val="707671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F1A85D-5558-4BB4-B9DF-F34AC4EB156E}" type="datetimeFigureOut">
              <a:rPr lang="es-AR" smtClean="0"/>
              <a:t>11/07/2022</a:t>
            </a:fld>
            <a:endParaRPr lang="es-AR"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4C5F1A-92FB-4724-951F-291C7D5CA936}" type="slidenum">
              <a:rPr lang="es-AR" smtClean="0"/>
              <a:t>‹Nº›</a:t>
            </a:fld>
            <a:endParaRPr lang="es-AR" dirty="0"/>
          </a:p>
        </p:txBody>
      </p:sp>
    </p:spTree>
    <p:extLst>
      <p:ext uri="{BB962C8B-B14F-4D97-AF65-F5344CB8AC3E}">
        <p14:creationId xmlns:p14="http://schemas.microsoft.com/office/powerpoint/2010/main" val="94535480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forms.gle/RGMxWb1HTt7GHzak7"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AR" sz="3100" b="1" dirty="0">
                <a:solidFill>
                  <a:srgbClr val="C00000"/>
                </a:solidFill>
              </a:rPr>
              <a:t>Programa de formación para Latinoamérica y el </a:t>
            </a:r>
            <a:r>
              <a:rPr lang="es-AR" sz="3100" b="1" dirty="0" smtClean="0">
                <a:solidFill>
                  <a:srgbClr val="C00000"/>
                </a:solidFill>
              </a:rPr>
              <a:t>Caribe 2022</a:t>
            </a:r>
            <a:r>
              <a:rPr lang="es-AR" dirty="0">
                <a:solidFill>
                  <a:srgbClr val="C00000"/>
                </a:solidFill>
              </a:rPr>
              <a:t/>
            </a:r>
            <a:br>
              <a:rPr lang="es-AR" dirty="0">
                <a:solidFill>
                  <a:srgbClr val="C00000"/>
                </a:solidFill>
              </a:rPr>
            </a:br>
            <a:endParaRPr lang="es-AR" dirty="0">
              <a:solidFill>
                <a:srgbClr val="C00000"/>
              </a:solidFill>
            </a:endParaRPr>
          </a:p>
        </p:txBody>
      </p:sp>
      <p:sp>
        <p:nvSpPr>
          <p:cNvPr id="3" name="2 Subtítulo"/>
          <p:cNvSpPr>
            <a:spLocks noGrp="1"/>
          </p:cNvSpPr>
          <p:nvPr>
            <p:ph type="subTitle" idx="1"/>
          </p:nvPr>
        </p:nvSpPr>
        <p:spPr/>
        <p:txBody>
          <a:bodyPr>
            <a:normAutofit/>
          </a:bodyPr>
          <a:lstStyle/>
          <a:p>
            <a:r>
              <a:rPr lang="es-AR" sz="1900" b="1" dirty="0" smtClean="0">
                <a:solidFill>
                  <a:srgbClr val="C00000"/>
                </a:solidFill>
              </a:rPr>
              <a:t>Coordinadora latinoamericana de organizaciones afiliadas a la WOW, Organización Mundial de Trabajadores</a:t>
            </a:r>
            <a:endParaRPr lang="es-AR" sz="1900" dirty="0" smtClean="0">
              <a:solidFill>
                <a:srgbClr val="C00000"/>
              </a:solidFill>
            </a:endParaRPr>
          </a:p>
          <a:p>
            <a:r>
              <a:rPr lang="es-AR" sz="1900" b="1" dirty="0" smtClean="0">
                <a:solidFill>
                  <a:srgbClr val="C00000"/>
                </a:solidFill>
              </a:rPr>
              <a:t>FELATRACCS, FELATRABS, FETRALCOS</a:t>
            </a:r>
            <a:endParaRPr lang="es-AR" sz="1900" dirty="0" smtClean="0">
              <a:solidFill>
                <a:srgbClr val="C00000"/>
              </a:solidFill>
            </a:endParaRPr>
          </a:p>
          <a:p>
            <a:endParaRPr lang="es-AR" dirty="0">
              <a:solidFill>
                <a:srgbClr val="0000FF"/>
              </a:solidFill>
            </a:endParaRPr>
          </a:p>
        </p:txBody>
      </p:sp>
    </p:spTree>
    <p:extLst>
      <p:ext uri="{BB962C8B-B14F-4D97-AF65-F5344CB8AC3E}">
        <p14:creationId xmlns:p14="http://schemas.microsoft.com/office/powerpoint/2010/main" val="908572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260648"/>
            <a:ext cx="8229600" cy="1143000"/>
          </a:xfrm>
        </p:spPr>
        <p:txBody>
          <a:bodyPr>
            <a:normAutofit/>
          </a:bodyPr>
          <a:lstStyle/>
          <a:p>
            <a:r>
              <a:rPr lang="es-AR" sz="3200" b="1" dirty="0" smtClean="0">
                <a:solidFill>
                  <a:srgbClr val="C00000"/>
                </a:solidFill>
              </a:rPr>
              <a:t>Modulo 4-La Tecnología</a:t>
            </a:r>
            <a:endParaRPr lang="es-AR" sz="3200" b="1" dirty="0">
              <a:solidFill>
                <a:srgbClr val="C00000"/>
              </a:solidFill>
            </a:endParaRPr>
          </a:p>
        </p:txBody>
      </p:sp>
      <p:sp>
        <p:nvSpPr>
          <p:cNvPr id="3" name="2 Marcador de contenido"/>
          <p:cNvSpPr>
            <a:spLocks noGrp="1"/>
          </p:cNvSpPr>
          <p:nvPr>
            <p:ph idx="1"/>
          </p:nvPr>
        </p:nvSpPr>
        <p:spPr>
          <a:xfrm>
            <a:off x="539552" y="1340768"/>
            <a:ext cx="8229600" cy="4525963"/>
          </a:xfrm>
        </p:spPr>
        <p:txBody>
          <a:bodyPr>
            <a:noAutofit/>
          </a:bodyPr>
          <a:lstStyle/>
          <a:p>
            <a:r>
              <a:rPr lang="es-AR" sz="2000" dirty="0">
                <a:solidFill>
                  <a:srgbClr val="C00000"/>
                </a:solidFill>
              </a:rPr>
              <a:t>L</a:t>
            </a:r>
            <a:r>
              <a:rPr lang="es-AR" sz="2000" dirty="0" smtClean="0">
                <a:solidFill>
                  <a:srgbClr val="C00000"/>
                </a:solidFill>
              </a:rPr>
              <a:t>as </a:t>
            </a:r>
            <a:r>
              <a:rPr lang="es-AR" sz="2000" dirty="0">
                <a:solidFill>
                  <a:srgbClr val="C00000"/>
                </a:solidFill>
              </a:rPr>
              <a:t>formas de poder que derivan de la tecnología. La tecnología asociada a un paradigma de poder, dominio y manipulación regida por una lógica de apropiación de renta </a:t>
            </a:r>
            <a:endParaRPr lang="es-AR" sz="2000" dirty="0" smtClean="0">
              <a:solidFill>
                <a:srgbClr val="C00000"/>
              </a:solidFill>
            </a:endParaRPr>
          </a:p>
          <a:p>
            <a:r>
              <a:rPr lang="es-AR" sz="2000" dirty="0">
                <a:solidFill>
                  <a:srgbClr val="C00000"/>
                </a:solidFill>
              </a:rPr>
              <a:t>El riesgo de que el hombre sea ‘tecnologizado’, en lugar de la técnica </a:t>
            </a:r>
            <a:r>
              <a:rPr lang="es-AR" sz="2000" dirty="0" smtClean="0">
                <a:solidFill>
                  <a:srgbClr val="C00000"/>
                </a:solidFill>
              </a:rPr>
              <a:t>humanizada diseñando un  </a:t>
            </a:r>
            <a:r>
              <a:rPr lang="es-AR" sz="2000" dirty="0">
                <a:solidFill>
                  <a:srgbClr val="C00000"/>
                </a:solidFill>
              </a:rPr>
              <a:t>modelo civilizatorio, fundado sobre la mercadización integral de la vida y la organización automatizada de sectores cada vez más numerosos de la </a:t>
            </a:r>
            <a:r>
              <a:rPr lang="es-AR" sz="2000" dirty="0" smtClean="0">
                <a:solidFill>
                  <a:srgbClr val="C00000"/>
                </a:solidFill>
              </a:rPr>
              <a:t>sociedad</a:t>
            </a:r>
          </a:p>
          <a:p>
            <a:r>
              <a:rPr lang="es-AR" sz="2000" dirty="0">
                <a:solidFill>
                  <a:srgbClr val="C00000"/>
                </a:solidFill>
              </a:rPr>
              <a:t>¿Existirá una forma de rebelarse ante esta ineludible gobernabilidad digital?</a:t>
            </a:r>
          </a:p>
          <a:p>
            <a:r>
              <a:rPr lang="es-AR" sz="2000" dirty="0" smtClean="0">
                <a:solidFill>
                  <a:srgbClr val="C00000"/>
                </a:solidFill>
              </a:rPr>
              <a:t>La capacidad </a:t>
            </a:r>
            <a:r>
              <a:rPr lang="es-AR" sz="2000" dirty="0">
                <a:solidFill>
                  <a:srgbClr val="C00000"/>
                </a:solidFill>
              </a:rPr>
              <a:t>de investigación al servicio del análisis de las relaciones que unen a unos seres humanos con otros. </a:t>
            </a:r>
          </a:p>
          <a:p>
            <a:r>
              <a:rPr lang="es-AR" sz="2000" dirty="0">
                <a:solidFill>
                  <a:srgbClr val="C00000"/>
                </a:solidFill>
              </a:rPr>
              <a:t>E</a:t>
            </a:r>
            <a:r>
              <a:rPr lang="es-AR" sz="2000" dirty="0" smtClean="0">
                <a:solidFill>
                  <a:srgbClr val="C00000"/>
                </a:solidFill>
              </a:rPr>
              <a:t>l </a:t>
            </a:r>
            <a:r>
              <a:rPr lang="es-AR" sz="2000" dirty="0">
                <a:solidFill>
                  <a:srgbClr val="C00000"/>
                </a:solidFill>
              </a:rPr>
              <a:t>crecimiento de la innovación científica y tecnológica </a:t>
            </a:r>
            <a:r>
              <a:rPr lang="es-AR" sz="2000" dirty="0" smtClean="0">
                <a:solidFill>
                  <a:srgbClr val="C00000"/>
                </a:solidFill>
              </a:rPr>
              <a:t>portador de </a:t>
            </a:r>
            <a:r>
              <a:rPr lang="es-AR" sz="2000" dirty="0">
                <a:solidFill>
                  <a:srgbClr val="C00000"/>
                </a:solidFill>
              </a:rPr>
              <a:t>más igualdad e inclusión social</a:t>
            </a:r>
            <a:r>
              <a:rPr lang="es-AR" sz="2000" dirty="0" smtClean="0">
                <a:solidFill>
                  <a:srgbClr val="C00000"/>
                </a:solidFill>
              </a:rPr>
              <a:t>.</a:t>
            </a:r>
          </a:p>
          <a:p>
            <a:pPr marL="0" indent="0">
              <a:buNone/>
            </a:pPr>
            <a:r>
              <a:rPr lang="es-AR" sz="2000" dirty="0" smtClean="0">
                <a:solidFill>
                  <a:srgbClr val="C00000"/>
                </a:solidFill>
              </a:rPr>
              <a:t>Expositora :Dra. </a:t>
            </a:r>
            <a:r>
              <a:rPr lang="es-AR" sz="2000" dirty="0" smtClean="0"/>
              <a:t> </a:t>
            </a:r>
            <a:r>
              <a:rPr lang="es-AR" sz="2000" dirty="0">
                <a:solidFill>
                  <a:srgbClr val="C00000"/>
                </a:solidFill>
              </a:rPr>
              <a:t>María del Pilar Tello Leyva, catedrática de la Facultad de Derecho y Ciencia Política </a:t>
            </a:r>
            <a:r>
              <a:rPr lang="es-AR" sz="2000" dirty="0" smtClean="0">
                <a:solidFill>
                  <a:srgbClr val="C00000"/>
                </a:solidFill>
              </a:rPr>
              <a:t>de Perú</a:t>
            </a:r>
          </a:p>
          <a:p>
            <a:r>
              <a:rPr lang="es-AR" sz="2000" dirty="0" smtClean="0">
                <a:solidFill>
                  <a:srgbClr val="C00000"/>
                </a:solidFill>
              </a:rPr>
              <a:t>Lunes 5 de septiembre 18 Hs</a:t>
            </a:r>
            <a:endParaRPr lang="es-AR" sz="2000" dirty="0">
              <a:solidFill>
                <a:srgbClr val="C00000"/>
              </a:solidFill>
            </a:endParaRPr>
          </a:p>
          <a:p>
            <a:endParaRPr lang="es-AR" sz="1800" dirty="0">
              <a:solidFill>
                <a:srgbClr val="C00000"/>
              </a:solidFill>
            </a:endParaRPr>
          </a:p>
        </p:txBody>
      </p:sp>
    </p:spTree>
    <p:extLst>
      <p:ext uri="{BB962C8B-B14F-4D97-AF65-F5344CB8AC3E}">
        <p14:creationId xmlns:p14="http://schemas.microsoft.com/office/powerpoint/2010/main" val="3949462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sz="3200" b="1" dirty="0" smtClean="0">
                <a:solidFill>
                  <a:srgbClr val="C00000"/>
                </a:solidFill>
              </a:rPr>
              <a:t>Modulo 5-El </a:t>
            </a:r>
            <a:r>
              <a:rPr lang="es-AR" sz="3200" b="1" dirty="0">
                <a:solidFill>
                  <a:srgbClr val="C00000"/>
                </a:solidFill>
              </a:rPr>
              <a:t>modelo de desarrollo</a:t>
            </a:r>
          </a:p>
        </p:txBody>
      </p:sp>
      <p:sp>
        <p:nvSpPr>
          <p:cNvPr id="3" name="2 Marcador de contenido"/>
          <p:cNvSpPr>
            <a:spLocks noGrp="1"/>
          </p:cNvSpPr>
          <p:nvPr>
            <p:ph idx="1"/>
          </p:nvPr>
        </p:nvSpPr>
        <p:spPr/>
        <p:txBody>
          <a:bodyPr>
            <a:normAutofit fontScale="47500" lnSpcReduction="20000"/>
          </a:bodyPr>
          <a:lstStyle/>
          <a:p>
            <a:r>
              <a:rPr lang="es-AR" sz="4200" dirty="0">
                <a:solidFill>
                  <a:srgbClr val="C00000"/>
                </a:solidFill>
              </a:rPr>
              <a:t>Características estructuralmente perversas del modelo de producción y consumo-</a:t>
            </a:r>
            <a:r>
              <a:rPr lang="es-ES_tradnl" sz="4200" dirty="0">
                <a:solidFill>
                  <a:srgbClr val="C00000"/>
                </a:solidFill>
              </a:rPr>
              <a:t> E</a:t>
            </a:r>
            <a:r>
              <a:rPr lang="es-AR" sz="4200" dirty="0">
                <a:solidFill>
                  <a:srgbClr val="C00000"/>
                </a:solidFill>
              </a:rPr>
              <a:t>l consumismo-La cultura del </a:t>
            </a:r>
            <a:r>
              <a:rPr lang="es-AR" sz="4200" dirty="0" smtClean="0">
                <a:solidFill>
                  <a:srgbClr val="C00000"/>
                </a:solidFill>
              </a:rPr>
              <a:t>descarte-</a:t>
            </a:r>
          </a:p>
          <a:p>
            <a:r>
              <a:rPr lang="es-AR" sz="4200" dirty="0" smtClean="0">
                <a:solidFill>
                  <a:srgbClr val="C00000"/>
                </a:solidFill>
              </a:rPr>
              <a:t>La necesidad de </a:t>
            </a:r>
            <a:r>
              <a:rPr lang="es-AR" sz="4200" dirty="0">
                <a:solidFill>
                  <a:srgbClr val="C00000"/>
                </a:solidFill>
              </a:rPr>
              <a:t>un cambio de paradigma en todas nuestras actividades económicas, </a:t>
            </a:r>
            <a:r>
              <a:rPr lang="es-AR" sz="4200" dirty="0" smtClean="0">
                <a:solidFill>
                  <a:srgbClr val="C00000"/>
                </a:solidFill>
              </a:rPr>
              <a:t>avanzando  </a:t>
            </a:r>
            <a:r>
              <a:rPr lang="es-AR" sz="4200" dirty="0">
                <a:solidFill>
                  <a:srgbClr val="C00000"/>
                </a:solidFill>
              </a:rPr>
              <a:t>hacia otro paradigma ético, superador del modelo tecnocrático dominante (económico, financiero y tecnológico), que permita el desarrollo integral, solidario y sostenible basado en los derechos, que coloque en el centro al trabajo y a las organizaciones de los trabajadores como fundamento para una sociedad justa e </a:t>
            </a:r>
            <a:r>
              <a:rPr lang="es-AR" sz="4200" dirty="0" smtClean="0">
                <a:solidFill>
                  <a:srgbClr val="C00000"/>
                </a:solidFill>
              </a:rPr>
              <a:t>igualitaria</a:t>
            </a:r>
          </a:p>
          <a:p>
            <a:r>
              <a:rPr lang="es-AR" sz="4200" dirty="0" smtClean="0">
                <a:solidFill>
                  <a:srgbClr val="C00000"/>
                </a:solidFill>
              </a:rPr>
              <a:t> </a:t>
            </a:r>
            <a:r>
              <a:rPr lang="es-AR" sz="4200" dirty="0">
                <a:solidFill>
                  <a:srgbClr val="C00000"/>
                </a:solidFill>
              </a:rPr>
              <a:t>U</a:t>
            </a:r>
            <a:r>
              <a:rPr lang="es-AR" sz="4200" dirty="0" smtClean="0">
                <a:solidFill>
                  <a:srgbClr val="C00000"/>
                </a:solidFill>
              </a:rPr>
              <a:t>n </a:t>
            </a:r>
            <a:r>
              <a:rPr lang="es-AR" sz="4200" dirty="0">
                <a:solidFill>
                  <a:srgbClr val="C00000"/>
                </a:solidFill>
              </a:rPr>
              <a:t>cambio de los valores antropocéntricos (centrados en el hombre) hacia los valores ecocéntricos (centrados en la tierra</a:t>
            </a:r>
            <a:r>
              <a:rPr lang="es-AR" sz="4200" dirty="0" smtClean="0">
                <a:solidFill>
                  <a:srgbClr val="C00000"/>
                </a:solidFill>
              </a:rPr>
              <a:t>). </a:t>
            </a:r>
            <a:r>
              <a:rPr lang="es-AR" sz="4200" dirty="0">
                <a:solidFill>
                  <a:srgbClr val="C00000"/>
                </a:solidFill>
              </a:rPr>
              <a:t>U</a:t>
            </a:r>
            <a:r>
              <a:rPr lang="es-AR" sz="4200" dirty="0" smtClean="0">
                <a:solidFill>
                  <a:srgbClr val="C00000"/>
                </a:solidFill>
              </a:rPr>
              <a:t>na </a:t>
            </a:r>
            <a:r>
              <a:rPr lang="es-AR" sz="4200" dirty="0">
                <a:solidFill>
                  <a:srgbClr val="C00000"/>
                </a:solidFill>
              </a:rPr>
              <a:t>visión del mundo que reconoce el valor inherente de la vida no humana, donde todo el mundo y todas las cosas están </a:t>
            </a:r>
            <a:r>
              <a:rPr lang="es-AR" sz="4200" dirty="0" smtClean="0">
                <a:solidFill>
                  <a:srgbClr val="C00000"/>
                </a:solidFill>
              </a:rPr>
              <a:t>interconectadas</a:t>
            </a:r>
          </a:p>
          <a:p>
            <a:endParaRPr lang="es-AR" sz="4200" dirty="0">
              <a:solidFill>
                <a:srgbClr val="C00000"/>
              </a:solidFill>
            </a:endParaRPr>
          </a:p>
          <a:p>
            <a:r>
              <a:rPr lang="es-AR" sz="4200" dirty="0">
                <a:solidFill>
                  <a:srgbClr val="C00000"/>
                </a:solidFill>
              </a:rPr>
              <a:t>Expositor </a:t>
            </a:r>
            <a:r>
              <a:rPr lang="es-AR" sz="4200" dirty="0" smtClean="0">
                <a:solidFill>
                  <a:srgbClr val="C00000"/>
                </a:solidFill>
              </a:rPr>
              <a:t>: Juan Carlos Herrera. Politólogo y docente universitario, Ex director de Estudios e Investigaciones de UNTAL-CLAT</a:t>
            </a:r>
          </a:p>
          <a:p>
            <a:r>
              <a:rPr lang="es-AR" sz="4200" dirty="0" smtClean="0">
                <a:solidFill>
                  <a:srgbClr val="C00000"/>
                </a:solidFill>
              </a:rPr>
              <a:t>Lunes 12 se septiembre 18 Hs</a:t>
            </a:r>
            <a:endParaRPr lang="es-AR" sz="4200" dirty="0">
              <a:solidFill>
                <a:srgbClr val="C00000"/>
              </a:solidFill>
            </a:endParaRPr>
          </a:p>
          <a:p>
            <a:endParaRPr lang="es-AR" sz="4200" b="1" dirty="0">
              <a:solidFill>
                <a:srgbClr val="C00000"/>
              </a:solidFill>
            </a:endParaRPr>
          </a:p>
          <a:p>
            <a:endParaRPr lang="es-AR" dirty="0">
              <a:solidFill>
                <a:srgbClr val="FFC000"/>
              </a:solidFill>
            </a:endParaRPr>
          </a:p>
        </p:txBody>
      </p:sp>
    </p:spTree>
    <p:extLst>
      <p:ext uri="{BB962C8B-B14F-4D97-AF65-F5344CB8AC3E}">
        <p14:creationId xmlns:p14="http://schemas.microsoft.com/office/powerpoint/2010/main" val="3569260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b="1" dirty="0" smtClean="0">
                <a:solidFill>
                  <a:srgbClr val="C00000"/>
                </a:solidFill>
              </a:rPr>
              <a:t>CLAC-WOW</a:t>
            </a:r>
            <a:r>
              <a:rPr lang="es-AR" dirty="0" smtClean="0">
                <a:solidFill>
                  <a:srgbClr val="0000FF"/>
                </a:solidFill>
              </a:rPr>
              <a:t/>
            </a:r>
            <a:br>
              <a:rPr lang="es-AR" dirty="0" smtClean="0">
                <a:solidFill>
                  <a:srgbClr val="0000FF"/>
                </a:solidFill>
              </a:rPr>
            </a:br>
            <a:endParaRPr lang="es-AR" dirty="0"/>
          </a:p>
        </p:txBody>
      </p:sp>
      <p:sp>
        <p:nvSpPr>
          <p:cNvPr id="3" name="2 Marcador de contenido"/>
          <p:cNvSpPr>
            <a:spLocks noGrp="1"/>
          </p:cNvSpPr>
          <p:nvPr>
            <p:ph idx="1"/>
          </p:nvPr>
        </p:nvSpPr>
        <p:spPr/>
        <p:txBody>
          <a:bodyPr>
            <a:normAutofit/>
          </a:bodyPr>
          <a:lstStyle/>
          <a:p>
            <a:r>
              <a:rPr lang="es-AR" sz="2000" dirty="0" smtClean="0">
                <a:solidFill>
                  <a:srgbClr val="C00000"/>
                </a:solidFill>
              </a:rPr>
              <a:t>La Coordinadora latinoamericana de organizaciones afiliadas a la WOW, Organización Mundial de Trabajadores, integrada por la Federación </a:t>
            </a:r>
            <a:r>
              <a:rPr lang="es-AR" sz="2000" dirty="0">
                <a:solidFill>
                  <a:srgbClr val="C00000"/>
                </a:solidFill>
              </a:rPr>
              <a:t>Latinoamericana de Trabajadores Bancarios de Seguros y </a:t>
            </a:r>
            <a:r>
              <a:rPr lang="es-AR" sz="2000" dirty="0" smtClean="0">
                <a:solidFill>
                  <a:srgbClr val="C00000"/>
                </a:solidFill>
              </a:rPr>
              <a:t>Afines FELATRABS,</a:t>
            </a:r>
            <a:r>
              <a:rPr lang="es-AR" sz="2000" dirty="0">
                <a:solidFill>
                  <a:srgbClr val="C00000"/>
                </a:solidFill>
              </a:rPr>
              <a:t> </a:t>
            </a:r>
            <a:r>
              <a:rPr lang="es-AR" sz="2000" dirty="0" smtClean="0">
                <a:solidFill>
                  <a:srgbClr val="C00000"/>
                </a:solidFill>
              </a:rPr>
              <a:t>la Federación </a:t>
            </a:r>
            <a:r>
              <a:rPr lang="es-AR" sz="2000" dirty="0">
                <a:solidFill>
                  <a:srgbClr val="C00000"/>
                </a:solidFill>
              </a:rPr>
              <a:t>Latinoamericana de Trabajadores de la Cultura y Comunicación </a:t>
            </a:r>
            <a:r>
              <a:rPr lang="es-AR" sz="2000" dirty="0" smtClean="0">
                <a:solidFill>
                  <a:srgbClr val="C00000"/>
                </a:solidFill>
              </a:rPr>
              <a:t>Social FELATRACCS y la </a:t>
            </a:r>
            <a:r>
              <a:rPr lang="es-AR" sz="2000" dirty="0">
                <a:solidFill>
                  <a:srgbClr val="C00000"/>
                </a:solidFill>
              </a:rPr>
              <a:t>Federación de Trabajadores Latinoamericanos del Comercio, Oficinas y Empresas Privadas de </a:t>
            </a:r>
            <a:r>
              <a:rPr lang="es-AR" sz="2000" dirty="0" smtClean="0">
                <a:solidFill>
                  <a:srgbClr val="C00000"/>
                </a:solidFill>
              </a:rPr>
              <a:t>Servicios FETRALCOS, es una organización latinoamericana-caribeña de asociaciones, sindicatos, gremios e instituciones afines de trabajadores de la cultura y la comunicación social, que se inspira en los valores del humanismo integral y social</a:t>
            </a:r>
          </a:p>
          <a:p>
            <a:endParaRPr lang="es-AR" sz="2000" dirty="0">
              <a:solidFill>
                <a:srgbClr val="C00000"/>
              </a:solidFill>
            </a:endParaRPr>
          </a:p>
        </p:txBody>
      </p:sp>
    </p:spTree>
    <p:extLst>
      <p:ext uri="{BB962C8B-B14F-4D97-AF65-F5344CB8AC3E}">
        <p14:creationId xmlns:p14="http://schemas.microsoft.com/office/powerpoint/2010/main" val="3213501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solidFill>
                  <a:srgbClr val="C00000"/>
                </a:solidFill>
              </a:rPr>
              <a:t>Inicio del curso </a:t>
            </a:r>
            <a:endParaRPr lang="es-AR" dirty="0">
              <a:solidFill>
                <a:srgbClr val="C00000"/>
              </a:solidFill>
            </a:endParaRPr>
          </a:p>
        </p:txBody>
      </p:sp>
      <p:sp>
        <p:nvSpPr>
          <p:cNvPr id="3" name="2 Marcador de contenido"/>
          <p:cNvSpPr>
            <a:spLocks noGrp="1"/>
          </p:cNvSpPr>
          <p:nvPr>
            <p:ph idx="1"/>
          </p:nvPr>
        </p:nvSpPr>
        <p:spPr/>
        <p:txBody>
          <a:bodyPr>
            <a:normAutofit fontScale="92500" lnSpcReduction="20000"/>
          </a:bodyPr>
          <a:lstStyle/>
          <a:p>
            <a:r>
              <a:rPr lang="es-AR" sz="2800" dirty="0">
                <a:solidFill>
                  <a:srgbClr val="C00000"/>
                </a:solidFill>
              </a:rPr>
              <a:t>El curso se </a:t>
            </a:r>
            <a:r>
              <a:rPr lang="es-AR" sz="2800" dirty="0" smtClean="0">
                <a:solidFill>
                  <a:srgbClr val="C00000"/>
                </a:solidFill>
              </a:rPr>
              <a:t>inicia </a:t>
            </a:r>
            <a:r>
              <a:rPr lang="es-AR" sz="2800" dirty="0">
                <a:solidFill>
                  <a:srgbClr val="C00000"/>
                </a:solidFill>
              </a:rPr>
              <a:t>con una </a:t>
            </a:r>
            <a:r>
              <a:rPr lang="es-AR" sz="2800" dirty="0" smtClean="0">
                <a:solidFill>
                  <a:srgbClr val="C00000"/>
                </a:solidFill>
              </a:rPr>
              <a:t>presentación </a:t>
            </a:r>
            <a:r>
              <a:rPr lang="es-AR" sz="2800" dirty="0">
                <a:solidFill>
                  <a:srgbClr val="C00000"/>
                </a:solidFill>
              </a:rPr>
              <a:t>el  </a:t>
            </a:r>
            <a:r>
              <a:rPr lang="es-AR" sz="2800" dirty="0" smtClean="0">
                <a:solidFill>
                  <a:srgbClr val="C00000"/>
                </a:solidFill>
              </a:rPr>
              <a:t>8 </a:t>
            </a:r>
            <a:r>
              <a:rPr lang="es-AR" sz="2800" dirty="0">
                <a:solidFill>
                  <a:srgbClr val="C00000"/>
                </a:solidFill>
              </a:rPr>
              <a:t>de agosto y se desarrollara  posteriormente en 5 </a:t>
            </a:r>
            <a:r>
              <a:rPr lang="es-AR" sz="2800" dirty="0" smtClean="0">
                <a:solidFill>
                  <a:srgbClr val="C00000"/>
                </a:solidFill>
              </a:rPr>
              <a:t>módulos  </a:t>
            </a:r>
            <a:r>
              <a:rPr lang="es-AR" sz="2800" dirty="0">
                <a:solidFill>
                  <a:srgbClr val="C00000"/>
                </a:solidFill>
              </a:rPr>
              <a:t>durante 5 lunes  en forma virtual con una duración de 2,30 Hs </a:t>
            </a:r>
            <a:r>
              <a:rPr lang="es-AR" sz="2800" dirty="0" smtClean="0">
                <a:solidFill>
                  <a:srgbClr val="C00000"/>
                </a:solidFill>
              </a:rPr>
              <a:t>horas. </a:t>
            </a:r>
            <a:endParaRPr lang="es-AR" sz="2800" dirty="0">
              <a:solidFill>
                <a:srgbClr val="C00000"/>
              </a:solidFill>
            </a:endParaRPr>
          </a:p>
          <a:p>
            <a:r>
              <a:rPr lang="es-AR" sz="2800" dirty="0">
                <a:solidFill>
                  <a:srgbClr val="C00000"/>
                </a:solidFill>
              </a:rPr>
              <a:t> El inicio será a las </a:t>
            </a:r>
            <a:r>
              <a:rPr lang="es-AR" sz="2800" dirty="0" smtClean="0">
                <a:solidFill>
                  <a:srgbClr val="C00000"/>
                </a:solidFill>
              </a:rPr>
              <a:t>18 </a:t>
            </a:r>
            <a:r>
              <a:rPr lang="es-AR" sz="2800" dirty="0">
                <a:solidFill>
                  <a:srgbClr val="C00000"/>
                </a:solidFill>
              </a:rPr>
              <a:t>horas de argentina, </a:t>
            </a:r>
            <a:r>
              <a:rPr lang="es-AR" sz="2800" dirty="0" smtClean="0">
                <a:solidFill>
                  <a:srgbClr val="C00000"/>
                </a:solidFill>
              </a:rPr>
              <a:t>17 </a:t>
            </a:r>
            <a:r>
              <a:rPr lang="es-AR" sz="2800" dirty="0">
                <a:solidFill>
                  <a:srgbClr val="C00000"/>
                </a:solidFill>
              </a:rPr>
              <a:t>horas del caribe y </a:t>
            </a:r>
            <a:r>
              <a:rPr lang="es-AR" sz="2800" dirty="0" smtClean="0">
                <a:solidFill>
                  <a:srgbClr val="C00000"/>
                </a:solidFill>
              </a:rPr>
              <a:t>16 </a:t>
            </a:r>
            <a:r>
              <a:rPr lang="es-AR" sz="2800" dirty="0">
                <a:solidFill>
                  <a:srgbClr val="C00000"/>
                </a:solidFill>
              </a:rPr>
              <a:t>horas </a:t>
            </a:r>
            <a:r>
              <a:rPr lang="es-AR" sz="2800">
                <a:solidFill>
                  <a:srgbClr val="C00000"/>
                </a:solidFill>
              </a:rPr>
              <a:t>de  </a:t>
            </a:r>
            <a:r>
              <a:rPr lang="es-AR" sz="2800" smtClean="0">
                <a:solidFill>
                  <a:srgbClr val="C00000"/>
                </a:solidFill>
              </a:rPr>
              <a:t>Perú.</a:t>
            </a:r>
            <a:endParaRPr lang="es-AR" sz="2800" dirty="0">
              <a:solidFill>
                <a:srgbClr val="C00000"/>
              </a:solidFill>
            </a:endParaRPr>
          </a:p>
          <a:p>
            <a:r>
              <a:rPr lang="es-AR" sz="2800" dirty="0">
                <a:solidFill>
                  <a:srgbClr val="C00000"/>
                </a:solidFill>
              </a:rPr>
              <a:t>El curso es gratuito. Cupos libres para sindicatos, organizaciones sociales e instituciones.</a:t>
            </a:r>
          </a:p>
          <a:p>
            <a:r>
              <a:rPr lang="es-AR" sz="2800" dirty="0" smtClean="0">
                <a:solidFill>
                  <a:srgbClr val="C00000"/>
                </a:solidFill>
              </a:rPr>
              <a:t>Inscripción  </a:t>
            </a:r>
            <a:r>
              <a:rPr lang="es-AR" sz="2800" dirty="0">
                <a:solidFill>
                  <a:srgbClr val="C00000"/>
                </a:solidFill>
              </a:rPr>
              <a:t>: </a:t>
            </a:r>
            <a:r>
              <a:rPr lang="es-AR" sz="2800" u="sng" dirty="0">
                <a:solidFill>
                  <a:srgbClr val="C00000"/>
                </a:solidFill>
                <a:hlinkClick r:id="rId2"/>
              </a:rPr>
              <a:t>https://forms.gle/RGMxWb1HTt7GHzak7</a:t>
            </a:r>
            <a:endParaRPr lang="es-AR" sz="2800" dirty="0">
              <a:solidFill>
                <a:srgbClr val="C00000"/>
              </a:solidFill>
            </a:endParaRPr>
          </a:p>
          <a:p>
            <a:r>
              <a:rPr lang="es-AR" sz="2800" dirty="0">
                <a:solidFill>
                  <a:srgbClr val="C00000"/>
                </a:solidFill>
              </a:rPr>
              <a:t>Consultas : </a:t>
            </a:r>
            <a:r>
              <a:rPr lang="es-AR" sz="2800" dirty="0" smtClean="0">
                <a:solidFill>
                  <a:srgbClr val="0000FF"/>
                </a:solidFill>
              </a:rPr>
              <a:t>felatraccs@gmail.com</a:t>
            </a:r>
            <a:endParaRPr lang="es-AR" sz="2800" dirty="0">
              <a:solidFill>
                <a:srgbClr val="0000FF"/>
              </a:solidFill>
            </a:endParaRPr>
          </a:p>
          <a:p>
            <a:endParaRPr lang="es-AR" sz="2800" dirty="0">
              <a:solidFill>
                <a:srgbClr val="C00000"/>
              </a:solidFill>
            </a:endParaRPr>
          </a:p>
          <a:p>
            <a:pPr marL="0" indent="0">
              <a:buNone/>
            </a:pPr>
            <a:r>
              <a:rPr lang="es-AR" sz="2800" b="1" dirty="0">
                <a:solidFill>
                  <a:srgbClr val="C00000"/>
                </a:solidFill>
              </a:rPr>
              <a:t> </a:t>
            </a:r>
            <a:endParaRPr lang="es-AR" sz="2800" dirty="0">
              <a:solidFill>
                <a:srgbClr val="C00000"/>
              </a:solidFill>
            </a:endParaRPr>
          </a:p>
          <a:p>
            <a:endParaRPr lang="es-AR" dirty="0"/>
          </a:p>
        </p:txBody>
      </p:sp>
    </p:spTree>
    <p:extLst>
      <p:ext uri="{BB962C8B-B14F-4D97-AF65-F5344CB8AC3E}">
        <p14:creationId xmlns:p14="http://schemas.microsoft.com/office/powerpoint/2010/main" val="2924150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solidFill>
                  <a:srgbClr val="C00000"/>
                </a:solidFill>
              </a:rPr>
              <a:t>Características</a:t>
            </a:r>
            <a:endParaRPr lang="es-AR" dirty="0">
              <a:solidFill>
                <a:srgbClr val="C00000"/>
              </a:solidFill>
            </a:endParaRPr>
          </a:p>
        </p:txBody>
      </p:sp>
      <p:sp>
        <p:nvSpPr>
          <p:cNvPr id="3" name="2 Marcador de contenido"/>
          <p:cNvSpPr>
            <a:spLocks noGrp="1"/>
          </p:cNvSpPr>
          <p:nvPr>
            <p:ph idx="1"/>
          </p:nvPr>
        </p:nvSpPr>
        <p:spPr/>
        <p:txBody>
          <a:bodyPr>
            <a:noAutofit/>
          </a:bodyPr>
          <a:lstStyle/>
          <a:p>
            <a:r>
              <a:rPr lang="es-AR" sz="2000" dirty="0">
                <a:solidFill>
                  <a:srgbClr val="C00000"/>
                </a:solidFill>
              </a:rPr>
              <a:t>La actividad se organiza en forma de módulos conformados por dos modalidades de trabajo complementarias, curso y taller.  </a:t>
            </a:r>
          </a:p>
          <a:p>
            <a:r>
              <a:rPr lang="es-AR" sz="2000" dirty="0">
                <a:solidFill>
                  <a:srgbClr val="C00000"/>
                </a:solidFill>
              </a:rPr>
              <a:t>La enseñanza apunta a  proveer situaciones de aprendizaje que permitan no sólo adquirir información sino comprenderla y aplicarla funcionalmente</a:t>
            </a:r>
          </a:p>
          <a:p>
            <a:r>
              <a:rPr lang="es-AR" sz="2000" dirty="0">
                <a:solidFill>
                  <a:srgbClr val="C00000"/>
                </a:solidFill>
              </a:rPr>
              <a:t> No se trata de  transferir conocimiento sino crear las posibilidades de su producción o de su construcción tratando de  generar en los participantes  un interés reflexivo hacia los temas  que están aprendiendo y ayudarlos a establecer relaciones entre su vida y la asignatura, entre los principios y la práctica, y entre el pasado, el presente y el futuro.</a:t>
            </a:r>
          </a:p>
          <a:p>
            <a:r>
              <a:rPr lang="es-AR" sz="2000" dirty="0">
                <a:solidFill>
                  <a:srgbClr val="C00000"/>
                </a:solidFill>
              </a:rPr>
              <a:t>Favorecer la comprensión es poder hacer cosas usando los conocimientos previos para resolver problemas nuevos en contextos diferentes</a:t>
            </a:r>
          </a:p>
          <a:p>
            <a:endParaRPr lang="es-AR" sz="2000" dirty="0">
              <a:solidFill>
                <a:srgbClr val="C00000"/>
              </a:solidFill>
            </a:endParaRPr>
          </a:p>
        </p:txBody>
      </p:sp>
    </p:spTree>
    <p:extLst>
      <p:ext uri="{BB962C8B-B14F-4D97-AF65-F5344CB8AC3E}">
        <p14:creationId xmlns:p14="http://schemas.microsoft.com/office/powerpoint/2010/main" val="3991853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fontAlgn="base"/>
            <a:r>
              <a:rPr lang="es-PE" dirty="0"/>
              <a:t> </a:t>
            </a:r>
            <a:r>
              <a:rPr lang="es-AR" dirty="0"/>
              <a:t/>
            </a:r>
            <a:br>
              <a:rPr lang="es-AR" dirty="0"/>
            </a:br>
            <a:r>
              <a:rPr lang="es-AR" sz="2700" b="1" dirty="0">
                <a:solidFill>
                  <a:srgbClr val="C00000"/>
                </a:solidFill>
              </a:rPr>
              <a:t>E</a:t>
            </a:r>
            <a:r>
              <a:rPr lang="es-AR" sz="2700" b="1" dirty="0" smtClean="0">
                <a:solidFill>
                  <a:srgbClr val="C00000"/>
                </a:solidFill>
              </a:rPr>
              <a:t>l enfoque Francisco</a:t>
            </a:r>
            <a:r>
              <a:rPr lang="es-AR" dirty="0">
                <a:solidFill>
                  <a:srgbClr val="C00000"/>
                </a:solidFill>
              </a:rPr>
              <a:t/>
            </a:r>
            <a:br>
              <a:rPr lang="es-AR" dirty="0">
                <a:solidFill>
                  <a:srgbClr val="C00000"/>
                </a:solidFill>
              </a:rPr>
            </a:br>
            <a:endParaRPr lang="es-AR" dirty="0">
              <a:solidFill>
                <a:srgbClr val="C00000"/>
              </a:solidFill>
            </a:endParaRPr>
          </a:p>
        </p:txBody>
      </p:sp>
      <p:sp>
        <p:nvSpPr>
          <p:cNvPr id="3" name="2 Marcador de contenido"/>
          <p:cNvSpPr>
            <a:spLocks noGrp="1"/>
          </p:cNvSpPr>
          <p:nvPr>
            <p:ph idx="1"/>
          </p:nvPr>
        </p:nvSpPr>
        <p:spPr/>
        <p:txBody>
          <a:bodyPr>
            <a:normAutofit/>
          </a:bodyPr>
          <a:lstStyle/>
          <a:p>
            <a:r>
              <a:rPr lang="es-AR" sz="2400" dirty="0">
                <a:solidFill>
                  <a:srgbClr val="C00000"/>
                </a:solidFill>
              </a:rPr>
              <a:t>Los temas de tratamiento estarán encuadrados en el Enfoque Francisco. Durante estos años el papa ha publicado  documentos importantes: “Evangelii Gaudium” (La alegría del Evangelio); “‘Laudato Si’ (Alabado Seas), sobre el Cuidado de la Casa Común”, enfocado en el medioambiente; y “‘Amoris Laetitia’ (La Alegría del Amor), sobre el amor en la familia y Fratelli Tutti, donde se ha expresado sobre, la pobreza. el medio ambiente, el trabajo, la tecnología, los excluidos, los movimientos sociales , los sindicatos, el modelo de desarrollo, la economía…. y lo que propone en cada caso integra una verdadera guía para profundizar y avanzar en acciones transformadoras</a:t>
            </a:r>
          </a:p>
        </p:txBody>
      </p:sp>
    </p:spTree>
    <p:extLst>
      <p:ext uri="{BB962C8B-B14F-4D97-AF65-F5344CB8AC3E}">
        <p14:creationId xmlns:p14="http://schemas.microsoft.com/office/powerpoint/2010/main" val="3469582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endParaRPr lang="es-AR" dirty="0" smtClean="0"/>
          </a:p>
          <a:p>
            <a:endParaRPr lang="es-AR" dirty="0"/>
          </a:p>
          <a:p>
            <a:pPr marL="0" indent="0">
              <a:buNone/>
            </a:pPr>
            <a:r>
              <a:rPr lang="es-AR" b="1" dirty="0" smtClean="0"/>
              <a:t>                             </a:t>
            </a:r>
            <a:r>
              <a:rPr lang="es-AR" b="1" dirty="0" smtClean="0">
                <a:solidFill>
                  <a:srgbClr val="C00000"/>
                </a:solidFill>
              </a:rPr>
              <a:t>Programa</a:t>
            </a:r>
            <a:endParaRPr lang="es-AR" dirty="0">
              <a:solidFill>
                <a:srgbClr val="C00000"/>
              </a:solidFill>
            </a:endParaRPr>
          </a:p>
          <a:p>
            <a:pPr marL="0" indent="0">
              <a:buNone/>
            </a:pPr>
            <a:r>
              <a:rPr lang="es-AR" b="1" dirty="0">
                <a:solidFill>
                  <a:srgbClr val="0000FF"/>
                </a:solidFill>
              </a:rPr>
              <a:t> </a:t>
            </a:r>
            <a:endParaRPr lang="es-AR" dirty="0">
              <a:solidFill>
                <a:srgbClr val="0000FF"/>
              </a:solidFill>
            </a:endParaRPr>
          </a:p>
          <a:p>
            <a:pPr marL="0" indent="0">
              <a:buNone/>
            </a:pPr>
            <a:r>
              <a:rPr lang="es-AR" b="1" dirty="0"/>
              <a:t> </a:t>
            </a:r>
            <a:endParaRPr lang="es-AR" dirty="0"/>
          </a:p>
          <a:p>
            <a:endParaRPr lang="es-AR" dirty="0"/>
          </a:p>
        </p:txBody>
      </p:sp>
    </p:spTree>
    <p:extLst>
      <p:ext uri="{BB962C8B-B14F-4D97-AF65-F5344CB8AC3E}">
        <p14:creationId xmlns:p14="http://schemas.microsoft.com/office/powerpoint/2010/main" val="1094515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solidFill>
                  <a:srgbClr val="C00000"/>
                </a:solidFill>
              </a:rPr>
              <a:t>Presentación</a:t>
            </a:r>
            <a:endParaRPr lang="es-AR" dirty="0">
              <a:solidFill>
                <a:srgbClr val="C00000"/>
              </a:solidFill>
            </a:endParaRPr>
          </a:p>
        </p:txBody>
      </p:sp>
      <p:sp>
        <p:nvSpPr>
          <p:cNvPr id="4" name="3 Marcador de contenido"/>
          <p:cNvSpPr>
            <a:spLocks noGrp="1"/>
          </p:cNvSpPr>
          <p:nvPr>
            <p:ph idx="1"/>
          </p:nvPr>
        </p:nvSpPr>
        <p:spPr>
          <a:xfrm>
            <a:off x="457200" y="1196752"/>
            <a:ext cx="8229600" cy="4929411"/>
          </a:xfrm>
        </p:spPr>
        <p:txBody>
          <a:bodyPr>
            <a:normAutofit fontScale="25000" lnSpcReduction="20000"/>
          </a:bodyPr>
          <a:lstStyle/>
          <a:p>
            <a:r>
              <a:rPr lang="es-ES" sz="5600" dirty="0" smtClean="0">
                <a:solidFill>
                  <a:srgbClr val="C00000"/>
                </a:solidFill>
              </a:rPr>
              <a:t>Este programa surge como consecuencia de reuniones realizadas por representantes de FELATRACCS, FELATRABS, FETRALCOS durante el año 2021 y 2022. Tiene el objetivo de dar continuidad a lo planteado en el Encuentro Internacional de Organizaciones Sindicales convocado por el Papa Francisco que se realizó en el Vaticano en el año 2017 de Populorum Progressio a Laudato Si’” “El trabajo y el movimiento de los trabajadores en el centro del desarrollo humano integral sostenible y solidario”. Allí se planteó   que la formación tendrá un papel decisivo en los próximos años  y la formación a todos los niveles deberá ser una parte integrante de la actividad de reivindicación sindical para que los sindicatos sean  el faro de los trabajadores en defensa de los antiguos derechos y al mismo tiempo la brújula para individualizar los nuevos.</a:t>
            </a:r>
            <a:endParaRPr lang="es-AR" sz="5600" dirty="0" smtClean="0">
              <a:solidFill>
                <a:srgbClr val="C00000"/>
              </a:solidFill>
            </a:endParaRPr>
          </a:p>
          <a:p>
            <a:r>
              <a:rPr lang="es-ES" sz="5600" dirty="0" smtClean="0">
                <a:solidFill>
                  <a:srgbClr val="C00000"/>
                </a:solidFill>
              </a:rPr>
              <a:t>Para que eso suceda el sindicato tendrá también que ocuparse de nuevos temas que van más allá de la cuestión estrictamente laboral. El desarrollo de energías renovables, la tutela del medio ambiente y de la biodiversidad tanto como la implementación de procesos de producción, utilización y reciclaje de los productos son aspectos nuevos e imprescindibles de las nuevas políticas sindicales.</a:t>
            </a:r>
            <a:endParaRPr lang="es-AR" sz="5600" dirty="0" smtClean="0">
              <a:solidFill>
                <a:srgbClr val="C00000"/>
              </a:solidFill>
            </a:endParaRPr>
          </a:p>
          <a:p>
            <a:r>
              <a:rPr lang="es-ES" sz="5600" dirty="0" smtClean="0">
                <a:solidFill>
                  <a:srgbClr val="C00000"/>
                </a:solidFill>
              </a:rPr>
              <a:t>Esta propuesta de Francisco está el total sintonía con la política desarrollada  por la CLAT durante años que puso en el centro de su estrategia sindical la formación tomando como referencia  a la doctrina social de la iglesia.</a:t>
            </a:r>
            <a:endParaRPr lang="es-AR" sz="5600" dirty="0" smtClean="0">
              <a:solidFill>
                <a:srgbClr val="C00000"/>
              </a:solidFill>
            </a:endParaRPr>
          </a:p>
          <a:p>
            <a:r>
              <a:rPr lang="es-ES" sz="5600" dirty="0" smtClean="0">
                <a:solidFill>
                  <a:srgbClr val="C00000"/>
                </a:solidFill>
              </a:rPr>
              <a:t>Hoy que el modelo actual de globalización ha perjudicado a los trabajadores y ha tenido como resultado niveles históricos de desigualdad, que cuando son combinados con la digitalización y el cambio climático, presentan una serie de cuestiones preocupantes.  Estas incluyen el debilitamiento de la legislación laboral y de las regulaciones gubernamentales, el comercio injusto, la financiarización de la economía, la confianza ciega en la tecnología como solución para los problemas de la organización social. El aumento de la automatización, de la individualización, la desigualdad, la precarización, el desempleo masivo, la pobreza y los fenómenos de exclusión y "descarte" ponen en peligro la "casa común". Estas tendencias presentan serios desafíos para todos los actores sociales e institucionales y en especial para el mundo del trabajo. </a:t>
            </a:r>
            <a:endParaRPr lang="es-AR" sz="5600" dirty="0" smtClean="0">
              <a:solidFill>
                <a:srgbClr val="C00000"/>
              </a:solidFill>
            </a:endParaRPr>
          </a:p>
          <a:p>
            <a:r>
              <a:rPr lang="es-ES" sz="5600" dirty="0" smtClean="0">
                <a:solidFill>
                  <a:srgbClr val="C00000"/>
                </a:solidFill>
              </a:rPr>
              <a:t>Frente a esta situación este programa intentara hacer aportes para responder a la pregunta que quedo abierta en la reunión del vaticano:</a:t>
            </a:r>
            <a:endParaRPr lang="es-AR" sz="5600" dirty="0" smtClean="0">
              <a:solidFill>
                <a:srgbClr val="C00000"/>
              </a:solidFill>
            </a:endParaRPr>
          </a:p>
          <a:p>
            <a:r>
              <a:rPr lang="es-ES" sz="5600" b="1" dirty="0" smtClean="0">
                <a:solidFill>
                  <a:srgbClr val="C00000"/>
                </a:solidFill>
              </a:rPr>
              <a:t>¿Qué tienen que hacer las organizaciones sindicales para volverse actores cruciales de un cambio de paradigma político, económico, social y ambiental fundado en el desarrollo integral, sostenible y solidario? </a:t>
            </a:r>
            <a:endParaRPr lang="es-AR" sz="5600" dirty="0" smtClean="0">
              <a:solidFill>
                <a:srgbClr val="C00000"/>
              </a:solidFill>
            </a:endParaRPr>
          </a:p>
          <a:p>
            <a:r>
              <a:rPr lang="es-AR" sz="5600" dirty="0" smtClean="0">
                <a:solidFill>
                  <a:srgbClr val="FFC000"/>
                </a:solidFill>
              </a:rPr>
              <a:t> </a:t>
            </a:r>
          </a:p>
          <a:p>
            <a:endParaRPr lang="es-AR" dirty="0"/>
          </a:p>
        </p:txBody>
      </p:sp>
    </p:spTree>
    <p:extLst>
      <p:ext uri="{BB962C8B-B14F-4D97-AF65-F5344CB8AC3E}">
        <p14:creationId xmlns:p14="http://schemas.microsoft.com/office/powerpoint/2010/main" val="706195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sz="3200" b="1" dirty="0">
                <a:solidFill>
                  <a:srgbClr val="C00000"/>
                </a:solidFill>
              </a:rPr>
              <a:t>M</a:t>
            </a:r>
            <a:r>
              <a:rPr lang="es-AR" sz="3200" b="1" dirty="0" smtClean="0">
                <a:solidFill>
                  <a:srgbClr val="C00000"/>
                </a:solidFill>
              </a:rPr>
              <a:t>odulo 1- Política </a:t>
            </a:r>
            <a:r>
              <a:rPr lang="es-AR" sz="3200" b="1" dirty="0">
                <a:solidFill>
                  <a:srgbClr val="C00000"/>
                </a:solidFill>
              </a:rPr>
              <a:t>y espiritualidad</a:t>
            </a:r>
          </a:p>
        </p:txBody>
      </p:sp>
      <p:sp>
        <p:nvSpPr>
          <p:cNvPr id="3" name="2 Marcador de contenido"/>
          <p:cNvSpPr>
            <a:spLocks noGrp="1"/>
          </p:cNvSpPr>
          <p:nvPr>
            <p:ph idx="1"/>
          </p:nvPr>
        </p:nvSpPr>
        <p:spPr/>
        <p:txBody>
          <a:bodyPr>
            <a:normAutofit/>
          </a:bodyPr>
          <a:lstStyle/>
          <a:p>
            <a:r>
              <a:rPr lang="es-AR" sz="2000" dirty="0">
                <a:solidFill>
                  <a:srgbClr val="C00000"/>
                </a:solidFill>
              </a:rPr>
              <a:t>¿Es posible pensar en la resacralización del mundo en la época donde prevalece la tecnociencia y la globalización de los intereses económicos, donde las cosas se reducen a meras disponibilidades y circulantes mercancías?</a:t>
            </a:r>
          </a:p>
          <a:p>
            <a:r>
              <a:rPr lang="es-AR" sz="2000" dirty="0">
                <a:solidFill>
                  <a:srgbClr val="C00000"/>
                </a:solidFill>
              </a:rPr>
              <a:t>La espiritualidad </a:t>
            </a:r>
            <a:r>
              <a:rPr lang="es-AR" sz="2000" dirty="0" smtClean="0">
                <a:solidFill>
                  <a:srgbClr val="C00000"/>
                </a:solidFill>
              </a:rPr>
              <a:t>como </a:t>
            </a:r>
            <a:r>
              <a:rPr lang="es-AR" sz="2000" dirty="0">
                <a:solidFill>
                  <a:srgbClr val="C00000"/>
                </a:solidFill>
              </a:rPr>
              <a:t>el  elemento constitutivo de las acciones y aspiraciones de emancipación de los </a:t>
            </a:r>
            <a:r>
              <a:rPr lang="es-AR" sz="2000" dirty="0" smtClean="0">
                <a:solidFill>
                  <a:srgbClr val="C00000"/>
                </a:solidFill>
              </a:rPr>
              <a:t>pueblos</a:t>
            </a:r>
          </a:p>
          <a:p>
            <a:endParaRPr lang="es-AR" sz="2000" dirty="0">
              <a:solidFill>
                <a:srgbClr val="C00000"/>
              </a:solidFill>
            </a:endParaRPr>
          </a:p>
          <a:p>
            <a:endParaRPr lang="es-AR" sz="2000" dirty="0" smtClean="0">
              <a:solidFill>
                <a:srgbClr val="C00000"/>
              </a:solidFill>
            </a:endParaRPr>
          </a:p>
          <a:p>
            <a:r>
              <a:rPr lang="es-AR" sz="2000" dirty="0" smtClean="0">
                <a:solidFill>
                  <a:srgbClr val="C00000"/>
                </a:solidFill>
              </a:rPr>
              <a:t>Expositor : Dr. Humberto Podetti –Presidente de la  </a:t>
            </a:r>
            <a:r>
              <a:rPr lang="es-AR" sz="2000" dirty="0">
                <a:solidFill>
                  <a:srgbClr val="C00000"/>
                </a:solidFill>
              </a:rPr>
              <a:t>Comisión Nacional de Justicia y Paz de la  Conferencia Episcopal </a:t>
            </a:r>
            <a:r>
              <a:rPr lang="es-AR" sz="2000" dirty="0" smtClean="0">
                <a:solidFill>
                  <a:srgbClr val="C00000"/>
                </a:solidFill>
              </a:rPr>
              <a:t>Argentina</a:t>
            </a:r>
            <a:r>
              <a:rPr lang="es-AR" sz="2000" dirty="0" smtClean="0"/>
              <a:t>.</a:t>
            </a:r>
            <a:r>
              <a:rPr lang="es-AR" sz="2000" dirty="0" smtClean="0">
                <a:solidFill>
                  <a:srgbClr val="C00000"/>
                </a:solidFill>
              </a:rPr>
              <a:t> Profesor de Cristianismo y Pensamiento Latinoamericano de la Universidad de Lanús</a:t>
            </a:r>
          </a:p>
          <a:p>
            <a:r>
              <a:rPr lang="es-AR" sz="2000" dirty="0" smtClean="0">
                <a:solidFill>
                  <a:srgbClr val="C00000"/>
                </a:solidFill>
              </a:rPr>
              <a:t>Lunes 15 de agosto  18 Hs</a:t>
            </a:r>
          </a:p>
          <a:p>
            <a:endParaRPr lang="es-AR" sz="2000" dirty="0">
              <a:solidFill>
                <a:srgbClr val="0000FF"/>
              </a:solidFill>
            </a:endParaRPr>
          </a:p>
        </p:txBody>
      </p:sp>
    </p:spTree>
    <p:extLst>
      <p:ext uri="{BB962C8B-B14F-4D97-AF65-F5344CB8AC3E}">
        <p14:creationId xmlns:p14="http://schemas.microsoft.com/office/powerpoint/2010/main" val="104927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sz="3200" b="1" dirty="0" smtClean="0">
                <a:solidFill>
                  <a:srgbClr val="C00000"/>
                </a:solidFill>
              </a:rPr>
              <a:t>Modulo 2-Crisis </a:t>
            </a:r>
            <a:r>
              <a:rPr lang="es-AR" sz="3200" b="1" dirty="0">
                <a:solidFill>
                  <a:srgbClr val="C00000"/>
                </a:solidFill>
              </a:rPr>
              <a:t>ambiental y social</a:t>
            </a:r>
          </a:p>
        </p:txBody>
      </p:sp>
      <p:sp>
        <p:nvSpPr>
          <p:cNvPr id="3" name="2 Marcador de contenido"/>
          <p:cNvSpPr>
            <a:spLocks noGrp="1"/>
          </p:cNvSpPr>
          <p:nvPr>
            <p:ph idx="1"/>
          </p:nvPr>
        </p:nvSpPr>
        <p:spPr/>
        <p:txBody>
          <a:bodyPr>
            <a:normAutofit/>
          </a:bodyPr>
          <a:lstStyle/>
          <a:p>
            <a:r>
              <a:rPr lang="es-AR" sz="2000" dirty="0" smtClean="0">
                <a:solidFill>
                  <a:srgbClr val="C00000"/>
                </a:solidFill>
              </a:rPr>
              <a:t>La responsabilidad del modelo capitalista, de  </a:t>
            </a:r>
            <a:r>
              <a:rPr lang="es-AR" sz="2000" dirty="0">
                <a:solidFill>
                  <a:srgbClr val="C00000"/>
                </a:solidFill>
              </a:rPr>
              <a:t>los poderes económicos y </a:t>
            </a:r>
            <a:r>
              <a:rPr lang="es-AR" sz="2000" dirty="0" smtClean="0">
                <a:solidFill>
                  <a:srgbClr val="C00000"/>
                </a:solidFill>
              </a:rPr>
              <a:t> </a:t>
            </a:r>
            <a:r>
              <a:rPr lang="es-AR" sz="2000" dirty="0">
                <a:solidFill>
                  <a:srgbClr val="C00000"/>
                </a:solidFill>
              </a:rPr>
              <a:t>los países desarrollados de gran parte de los desastres </a:t>
            </a:r>
            <a:r>
              <a:rPr lang="es-AR" sz="2000" dirty="0" smtClean="0">
                <a:solidFill>
                  <a:srgbClr val="C00000"/>
                </a:solidFill>
              </a:rPr>
              <a:t>ecológicos</a:t>
            </a:r>
          </a:p>
          <a:p>
            <a:r>
              <a:rPr lang="es-AR" sz="2000" dirty="0">
                <a:solidFill>
                  <a:srgbClr val="C00000"/>
                </a:solidFill>
              </a:rPr>
              <a:t>La encíclica Laudato Si. sobre nuestra casa </a:t>
            </a:r>
            <a:r>
              <a:rPr lang="es-AR" sz="2000" dirty="0" smtClean="0">
                <a:solidFill>
                  <a:srgbClr val="C00000"/>
                </a:solidFill>
              </a:rPr>
              <a:t>común</a:t>
            </a:r>
          </a:p>
          <a:p>
            <a:r>
              <a:rPr lang="es-AR" sz="2000" dirty="0">
                <a:solidFill>
                  <a:srgbClr val="C00000"/>
                </a:solidFill>
              </a:rPr>
              <a:t>El paradigma ecológico integral y sostenible como alternativa al poder tecnocrático </a:t>
            </a:r>
            <a:r>
              <a:rPr lang="es-AR" sz="2000" dirty="0" smtClean="0">
                <a:solidFill>
                  <a:srgbClr val="C00000"/>
                </a:solidFill>
              </a:rPr>
              <a:t>dominante</a:t>
            </a:r>
          </a:p>
          <a:p>
            <a:endParaRPr lang="es-AR" sz="2000" dirty="0">
              <a:solidFill>
                <a:srgbClr val="C00000"/>
              </a:solidFill>
            </a:endParaRPr>
          </a:p>
          <a:p>
            <a:r>
              <a:rPr lang="es-AR" sz="2000" dirty="0" smtClean="0">
                <a:solidFill>
                  <a:srgbClr val="C00000"/>
                </a:solidFill>
              </a:rPr>
              <a:t>Expositora :Lic.  Martha Arriola-Movimiento Cuidadores de la Casa </a:t>
            </a:r>
            <a:r>
              <a:rPr lang="es-AR" sz="2000" dirty="0" smtClean="0">
                <a:solidFill>
                  <a:srgbClr val="C00000"/>
                </a:solidFill>
              </a:rPr>
              <a:t>Común </a:t>
            </a:r>
            <a:r>
              <a:rPr lang="es-AR" sz="2000" smtClean="0">
                <a:solidFill>
                  <a:srgbClr val="C00000"/>
                </a:solidFill>
              </a:rPr>
              <a:t>de Argentina</a:t>
            </a:r>
            <a:endParaRPr lang="es-AR" sz="2000" dirty="0" smtClean="0">
              <a:solidFill>
                <a:srgbClr val="C00000"/>
              </a:solidFill>
            </a:endParaRPr>
          </a:p>
          <a:p>
            <a:r>
              <a:rPr lang="es-AR" sz="2000" dirty="0" smtClean="0">
                <a:solidFill>
                  <a:srgbClr val="C00000"/>
                </a:solidFill>
              </a:rPr>
              <a:t>Lunes 22 de agosto 18 hs</a:t>
            </a:r>
            <a:endParaRPr lang="es-AR" sz="2000" dirty="0">
              <a:solidFill>
                <a:srgbClr val="C00000"/>
              </a:solidFill>
            </a:endParaRPr>
          </a:p>
          <a:p>
            <a:endParaRPr lang="es-AR" sz="2000" dirty="0">
              <a:solidFill>
                <a:srgbClr val="0000FF"/>
              </a:solidFill>
            </a:endParaRPr>
          </a:p>
        </p:txBody>
      </p:sp>
    </p:spTree>
    <p:extLst>
      <p:ext uri="{BB962C8B-B14F-4D97-AF65-F5344CB8AC3E}">
        <p14:creationId xmlns:p14="http://schemas.microsoft.com/office/powerpoint/2010/main" val="3231339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sz="3200" b="1" dirty="0" smtClean="0">
                <a:solidFill>
                  <a:srgbClr val="C00000"/>
                </a:solidFill>
              </a:rPr>
              <a:t>Modulo 3</a:t>
            </a:r>
            <a:r>
              <a:rPr lang="es-AR" sz="3200" dirty="0" smtClean="0">
                <a:solidFill>
                  <a:srgbClr val="C00000"/>
                </a:solidFill>
              </a:rPr>
              <a:t>-</a:t>
            </a:r>
            <a:r>
              <a:rPr lang="es-AR" sz="3200" b="1" dirty="0" smtClean="0">
                <a:solidFill>
                  <a:srgbClr val="C00000"/>
                </a:solidFill>
              </a:rPr>
              <a:t>El </a:t>
            </a:r>
            <a:r>
              <a:rPr lang="es-AR" sz="3200" b="1" dirty="0">
                <a:solidFill>
                  <a:srgbClr val="C00000"/>
                </a:solidFill>
              </a:rPr>
              <a:t>trabajo y las organizaciones sindicales</a:t>
            </a:r>
            <a:r>
              <a:rPr lang="es-AR" sz="3200" b="1" dirty="0">
                <a:solidFill>
                  <a:srgbClr val="0000FF"/>
                </a:solidFill>
              </a:rPr>
              <a:t> </a:t>
            </a:r>
            <a:endParaRPr lang="es-AR" sz="3200" dirty="0">
              <a:solidFill>
                <a:srgbClr val="0000FF"/>
              </a:solidFill>
            </a:endParaRPr>
          </a:p>
        </p:txBody>
      </p:sp>
      <p:sp>
        <p:nvSpPr>
          <p:cNvPr id="3" name="2 Marcador de contenido"/>
          <p:cNvSpPr>
            <a:spLocks noGrp="1"/>
          </p:cNvSpPr>
          <p:nvPr>
            <p:ph idx="1"/>
          </p:nvPr>
        </p:nvSpPr>
        <p:spPr/>
        <p:txBody>
          <a:bodyPr>
            <a:normAutofit lnSpcReduction="10000"/>
          </a:bodyPr>
          <a:lstStyle/>
          <a:p>
            <a:r>
              <a:rPr lang="es-AR" sz="2200" dirty="0" smtClean="0">
                <a:solidFill>
                  <a:srgbClr val="C00000"/>
                </a:solidFill>
              </a:rPr>
              <a:t>La centralidad del trabajo.</a:t>
            </a:r>
          </a:p>
          <a:p>
            <a:r>
              <a:rPr lang="es-AR" sz="2200" dirty="0" smtClean="0">
                <a:solidFill>
                  <a:srgbClr val="C00000"/>
                </a:solidFill>
              </a:rPr>
              <a:t>El </a:t>
            </a:r>
            <a:r>
              <a:rPr lang="es-AR" sz="2200" dirty="0">
                <a:solidFill>
                  <a:srgbClr val="C00000"/>
                </a:solidFill>
              </a:rPr>
              <a:t>futuro del trabajo </a:t>
            </a:r>
          </a:p>
          <a:p>
            <a:r>
              <a:rPr lang="es-ES" sz="2200" dirty="0">
                <a:solidFill>
                  <a:srgbClr val="C00000"/>
                </a:solidFill>
              </a:rPr>
              <a:t>E</a:t>
            </a:r>
            <a:r>
              <a:rPr lang="es-ES" sz="2200" dirty="0" smtClean="0">
                <a:solidFill>
                  <a:srgbClr val="C00000"/>
                </a:solidFill>
              </a:rPr>
              <a:t>l </a:t>
            </a:r>
            <a:r>
              <a:rPr lang="es-ES" sz="2200" dirty="0">
                <a:solidFill>
                  <a:srgbClr val="C00000"/>
                </a:solidFill>
              </a:rPr>
              <a:t>papel de las organizaciones sindicales</a:t>
            </a:r>
            <a:endParaRPr lang="es-AR" sz="2200" dirty="0">
              <a:solidFill>
                <a:srgbClr val="C00000"/>
              </a:solidFill>
            </a:endParaRPr>
          </a:p>
          <a:p>
            <a:r>
              <a:rPr lang="es-ES" sz="2200" dirty="0">
                <a:solidFill>
                  <a:srgbClr val="C00000"/>
                </a:solidFill>
              </a:rPr>
              <a:t>E</a:t>
            </a:r>
            <a:r>
              <a:rPr lang="es-ES" sz="2200" dirty="0" smtClean="0">
                <a:solidFill>
                  <a:srgbClr val="C00000"/>
                </a:solidFill>
              </a:rPr>
              <a:t>l </a:t>
            </a:r>
            <a:r>
              <a:rPr lang="es-ES" sz="2200" dirty="0">
                <a:solidFill>
                  <a:srgbClr val="C00000"/>
                </a:solidFill>
              </a:rPr>
              <a:t>trabajo sindical en las periferias</a:t>
            </a:r>
            <a:endParaRPr lang="es-AR" sz="2200" dirty="0">
              <a:solidFill>
                <a:srgbClr val="C00000"/>
              </a:solidFill>
            </a:endParaRPr>
          </a:p>
          <a:p>
            <a:r>
              <a:rPr lang="es-AR" sz="2200" dirty="0">
                <a:solidFill>
                  <a:srgbClr val="C00000"/>
                </a:solidFill>
              </a:rPr>
              <a:t>L</a:t>
            </a:r>
            <a:r>
              <a:rPr lang="es-AR" sz="2200" dirty="0" smtClean="0">
                <a:solidFill>
                  <a:srgbClr val="C00000"/>
                </a:solidFill>
              </a:rPr>
              <a:t>os desafíos </a:t>
            </a:r>
            <a:r>
              <a:rPr lang="es-AR" sz="2200" dirty="0">
                <a:solidFill>
                  <a:srgbClr val="C00000"/>
                </a:solidFill>
              </a:rPr>
              <a:t>para el </a:t>
            </a:r>
            <a:r>
              <a:rPr lang="es-AR" sz="2200" dirty="0" smtClean="0">
                <a:solidFill>
                  <a:srgbClr val="C00000"/>
                </a:solidFill>
              </a:rPr>
              <a:t>sindicalismo ante  </a:t>
            </a:r>
            <a:r>
              <a:rPr lang="es-AR" sz="2200" dirty="0">
                <a:solidFill>
                  <a:srgbClr val="C00000"/>
                </a:solidFill>
              </a:rPr>
              <a:t>las posturas del “fin del trabajo</a:t>
            </a:r>
            <a:r>
              <a:rPr lang="es-AR" sz="2200" dirty="0" smtClean="0">
                <a:solidFill>
                  <a:srgbClr val="C00000"/>
                </a:solidFill>
              </a:rPr>
              <a:t>”, el </a:t>
            </a:r>
            <a:r>
              <a:rPr lang="es-AR" sz="2200" dirty="0">
                <a:solidFill>
                  <a:srgbClr val="C00000"/>
                </a:solidFill>
              </a:rPr>
              <a:t>determinismo tecnológico y el nuevo paradigma neoliberal: “no hay alternativa</a:t>
            </a:r>
            <a:r>
              <a:rPr lang="es-AR" sz="2200" dirty="0" smtClean="0">
                <a:solidFill>
                  <a:srgbClr val="C00000"/>
                </a:solidFill>
              </a:rPr>
              <a:t>”.</a:t>
            </a:r>
          </a:p>
          <a:p>
            <a:endParaRPr lang="es-AR" sz="2200" dirty="0">
              <a:solidFill>
                <a:srgbClr val="C00000"/>
              </a:solidFill>
            </a:endParaRPr>
          </a:p>
          <a:p>
            <a:r>
              <a:rPr lang="es-AR" sz="2200" dirty="0">
                <a:solidFill>
                  <a:srgbClr val="C00000"/>
                </a:solidFill>
              </a:rPr>
              <a:t>Expositor </a:t>
            </a:r>
            <a:r>
              <a:rPr lang="es-AR" sz="2200" dirty="0" smtClean="0">
                <a:solidFill>
                  <a:srgbClr val="C00000"/>
                </a:solidFill>
              </a:rPr>
              <a:t>: Manuel Planelles Vera-Licenciado en RR.LL. Docente de la Universidad de la Republica de Uruguay. Especializado en Derecho del Trabajo</a:t>
            </a:r>
          </a:p>
          <a:p>
            <a:r>
              <a:rPr lang="es-AR" sz="2200" dirty="0" smtClean="0">
                <a:solidFill>
                  <a:srgbClr val="C00000"/>
                </a:solidFill>
              </a:rPr>
              <a:t>Lunes 29 de agosto 18 Hs</a:t>
            </a:r>
          </a:p>
          <a:p>
            <a:endParaRPr lang="es-AR" sz="2400" b="1" dirty="0">
              <a:solidFill>
                <a:srgbClr val="FFC000"/>
              </a:solidFill>
            </a:endParaRPr>
          </a:p>
          <a:p>
            <a:endParaRPr lang="es-AR" sz="2400" b="1" dirty="0">
              <a:solidFill>
                <a:srgbClr val="FFC000"/>
              </a:solidFill>
            </a:endParaRPr>
          </a:p>
          <a:p>
            <a:endParaRPr lang="es-AR" dirty="0"/>
          </a:p>
        </p:txBody>
      </p:sp>
    </p:spTree>
    <p:extLst>
      <p:ext uri="{BB962C8B-B14F-4D97-AF65-F5344CB8AC3E}">
        <p14:creationId xmlns:p14="http://schemas.microsoft.com/office/powerpoint/2010/main" val="115502099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706</TotalTime>
  <Words>1295</Words>
  <Application>Microsoft Office PowerPoint</Application>
  <PresentationFormat>Presentación en pantalla (4:3)</PresentationFormat>
  <Paragraphs>72</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de Office</vt:lpstr>
      <vt:lpstr>Programa de formación para Latinoamérica y el Caribe 2022 </vt:lpstr>
      <vt:lpstr>Inicio del curso </vt:lpstr>
      <vt:lpstr>Características</vt:lpstr>
      <vt:lpstr>  El enfoque Francisco </vt:lpstr>
      <vt:lpstr>Presentación de PowerPoint</vt:lpstr>
      <vt:lpstr>Presentación</vt:lpstr>
      <vt:lpstr>Modulo 1- Política y espiritualidad</vt:lpstr>
      <vt:lpstr>Modulo 2-Crisis ambiental y social</vt:lpstr>
      <vt:lpstr>Modulo 3-El trabajo y las organizaciones sindicales </vt:lpstr>
      <vt:lpstr>Modulo 4-La Tecnología</vt:lpstr>
      <vt:lpstr>Modulo 5-El modelo de desarrollo</vt:lpstr>
      <vt:lpstr>CLAC-WOW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Programa de formación para Latinoamérica y el Caribe 2022</dc:title>
  <dc:creator>Usuario</dc:creator>
  <cp:lastModifiedBy>Usuario</cp:lastModifiedBy>
  <cp:revision>12</cp:revision>
  <dcterms:created xsi:type="dcterms:W3CDTF">2022-07-08T12:36:19Z</dcterms:created>
  <dcterms:modified xsi:type="dcterms:W3CDTF">2022-07-11T14:30:18Z</dcterms:modified>
</cp:coreProperties>
</file>